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4" r:id="rId3"/>
    <p:sldId id="273" r:id="rId4"/>
    <p:sldId id="267" r:id="rId5"/>
    <p:sldId id="268" r:id="rId6"/>
    <p:sldId id="257" r:id="rId7"/>
    <p:sldId id="258" r:id="rId8"/>
    <p:sldId id="270" r:id="rId9"/>
    <p:sldId id="259" r:id="rId10"/>
    <p:sldId id="261" r:id="rId11"/>
    <p:sldId id="275" r:id="rId12"/>
    <p:sldId id="262" r:id="rId13"/>
    <p:sldId id="271" r:id="rId14"/>
    <p:sldId id="260" r:id="rId15"/>
    <p:sldId id="263" r:id="rId16"/>
    <p:sldId id="265" r:id="rId17"/>
    <p:sldId id="266" r:id="rId18"/>
    <p:sldId id="269" r:id="rId19"/>
    <p:sldId id="264"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54CC"/>
    <a:srgbClr val="00CC99"/>
    <a:srgbClr val="FF3300"/>
    <a:srgbClr val="009999"/>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4" autoAdjust="0"/>
    <p:restoredTop sz="82948" autoAdjust="0"/>
  </p:normalViewPr>
  <p:slideViewPr>
    <p:cSldViewPr>
      <p:cViewPr varScale="1">
        <p:scale>
          <a:sx n="60" d="100"/>
          <a:sy n="60" d="100"/>
        </p:scale>
        <p:origin x="-165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CDA27C-21BB-4CCD-BC29-2C60EAF03359}" type="doc">
      <dgm:prSet loTypeId="urn:microsoft.com/office/officeart/2005/8/layout/chevronAccent+Icon" loCatId="process" qsTypeId="urn:microsoft.com/office/officeart/2005/8/quickstyle/simple1" qsCatId="simple" csTypeId="urn:microsoft.com/office/officeart/2005/8/colors/accent6_3" csCatId="accent6" phldr="1"/>
      <dgm:spPr/>
    </dgm:pt>
    <dgm:pt modelId="{4E0F14C0-9B53-472C-95B7-2856C1EB86AC}">
      <dgm:prSet phldrT="[Text]"/>
      <dgm:spPr/>
      <dgm:t>
        <a:bodyPr/>
        <a:lstStyle/>
        <a:p>
          <a:r>
            <a:rPr lang="en-AU" smtClean="0">
              <a:latin typeface="ChunkFive Roman" pitchFamily="50" charset="0"/>
            </a:rPr>
            <a:t>Engaged</a:t>
          </a:r>
          <a:endParaRPr lang="en-AU">
            <a:latin typeface="ChunkFive Roman" pitchFamily="50" charset="0"/>
          </a:endParaRPr>
        </a:p>
      </dgm:t>
    </dgm:pt>
    <dgm:pt modelId="{6F9CCE99-3AD3-4B20-89FA-7D18AC8223AA}" type="parTrans" cxnId="{EAF3291D-BDBE-4C37-8C6C-9B26D9C17041}">
      <dgm:prSet/>
      <dgm:spPr/>
      <dgm:t>
        <a:bodyPr/>
        <a:lstStyle/>
        <a:p>
          <a:endParaRPr lang="en-AU"/>
        </a:p>
      </dgm:t>
    </dgm:pt>
    <dgm:pt modelId="{E9E6D609-06A4-4563-9B30-5A2C9AF7C49A}" type="sibTrans" cxnId="{EAF3291D-BDBE-4C37-8C6C-9B26D9C17041}">
      <dgm:prSet/>
      <dgm:spPr/>
      <dgm:t>
        <a:bodyPr/>
        <a:lstStyle/>
        <a:p>
          <a:endParaRPr lang="en-AU"/>
        </a:p>
      </dgm:t>
    </dgm:pt>
    <dgm:pt modelId="{B3B55A72-DF2C-43C6-9B8D-D23707E174AD}">
      <dgm:prSet phldrT="[Text]"/>
      <dgm:spPr/>
      <dgm:t>
        <a:bodyPr/>
        <a:lstStyle/>
        <a:p>
          <a:r>
            <a:rPr lang="en-AU" smtClean="0">
              <a:latin typeface="ChunkFive Roman" pitchFamily="50" charset="0"/>
            </a:rPr>
            <a:t>Inspired</a:t>
          </a:r>
          <a:endParaRPr lang="en-AU">
            <a:latin typeface="ChunkFive Roman" pitchFamily="50" charset="0"/>
          </a:endParaRPr>
        </a:p>
      </dgm:t>
    </dgm:pt>
    <dgm:pt modelId="{4C1914D2-2716-4087-86C7-AAED434C6EC6}" type="parTrans" cxnId="{ECD39BAD-612F-4C61-B876-30449ACB2DB4}">
      <dgm:prSet/>
      <dgm:spPr/>
      <dgm:t>
        <a:bodyPr/>
        <a:lstStyle/>
        <a:p>
          <a:endParaRPr lang="en-AU"/>
        </a:p>
      </dgm:t>
    </dgm:pt>
    <dgm:pt modelId="{0405513E-2FF8-4E12-A0FA-4BCBC05F1F80}" type="sibTrans" cxnId="{ECD39BAD-612F-4C61-B876-30449ACB2DB4}">
      <dgm:prSet/>
      <dgm:spPr/>
      <dgm:t>
        <a:bodyPr/>
        <a:lstStyle/>
        <a:p>
          <a:endParaRPr lang="en-AU"/>
        </a:p>
      </dgm:t>
    </dgm:pt>
    <dgm:pt modelId="{B89D8119-F253-4350-BAFC-EFEA01F202D1}">
      <dgm:prSet phldrT="[Text]"/>
      <dgm:spPr/>
      <dgm:t>
        <a:bodyPr/>
        <a:lstStyle/>
        <a:p>
          <a:r>
            <a:rPr lang="en-AU" smtClean="0">
              <a:latin typeface="ChunkFive Roman" pitchFamily="50" charset="0"/>
            </a:rPr>
            <a:t>Motivated</a:t>
          </a:r>
          <a:endParaRPr lang="en-AU">
            <a:latin typeface="ChunkFive Roman" pitchFamily="50" charset="0"/>
          </a:endParaRPr>
        </a:p>
      </dgm:t>
    </dgm:pt>
    <dgm:pt modelId="{A0FAABD9-1880-41A0-8EE0-01FCBA7B4BF1}" type="parTrans" cxnId="{2BE1F6AC-3615-4DA3-AF98-47A78CA89C2D}">
      <dgm:prSet/>
      <dgm:spPr/>
      <dgm:t>
        <a:bodyPr/>
        <a:lstStyle/>
        <a:p>
          <a:endParaRPr lang="en-AU"/>
        </a:p>
      </dgm:t>
    </dgm:pt>
    <dgm:pt modelId="{D19BD7D3-B672-4DD3-A5C8-181D5C6B65B7}" type="sibTrans" cxnId="{2BE1F6AC-3615-4DA3-AF98-47A78CA89C2D}">
      <dgm:prSet/>
      <dgm:spPr/>
      <dgm:t>
        <a:bodyPr/>
        <a:lstStyle/>
        <a:p>
          <a:endParaRPr lang="en-AU"/>
        </a:p>
      </dgm:t>
    </dgm:pt>
    <dgm:pt modelId="{E80F9CBB-9948-4B62-AD0D-F9B7C53FA8D5}" type="pres">
      <dgm:prSet presAssocID="{B3CDA27C-21BB-4CCD-BC29-2C60EAF03359}" presName="Name0" presStyleCnt="0">
        <dgm:presLayoutVars>
          <dgm:dir/>
          <dgm:resizeHandles val="exact"/>
        </dgm:presLayoutVars>
      </dgm:prSet>
      <dgm:spPr/>
    </dgm:pt>
    <dgm:pt modelId="{35042E73-2C6A-46FE-A044-EB029C900A10}" type="pres">
      <dgm:prSet presAssocID="{4E0F14C0-9B53-472C-95B7-2856C1EB86AC}" presName="composite" presStyleCnt="0"/>
      <dgm:spPr/>
    </dgm:pt>
    <dgm:pt modelId="{2FA1A0AA-103B-441E-8F86-34B2C3FD12B7}" type="pres">
      <dgm:prSet presAssocID="{4E0F14C0-9B53-472C-95B7-2856C1EB86AC}" presName="bgChev" presStyleLbl="node1" presStyleIdx="0" presStyleCnt="3"/>
      <dgm:spPr/>
    </dgm:pt>
    <dgm:pt modelId="{A7306BA4-7862-4B4A-8A03-92A391148178}" type="pres">
      <dgm:prSet presAssocID="{4E0F14C0-9B53-472C-95B7-2856C1EB86AC}" presName="txNode" presStyleLbl="fgAcc1" presStyleIdx="0" presStyleCnt="3">
        <dgm:presLayoutVars>
          <dgm:bulletEnabled val="1"/>
        </dgm:presLayoutVars>
      </dgm:prSet>
      <dgm:spPr/>
      <dgm:t>
        <a:bodyPr/>
        <a:lstStyle/>
        <a:p>
          <a:endParaRPr lang="en-AU"/>
        </a:p>
      </dgm:t>
    </dgm:pt>
    <dgm:pt modelId="{6D7EC4B0-EAFC-46D3-B80F-6647EB54DC8D}" type="pres">
      <dgm:prSet presAssocID="{E9E6D609-06A4-4563-9B30-5A2C9AF7C49A}" presName="compositeSpace" presStyleCnt="0"/>
      <dgm:spPr/>
    </dgm:pt>
    <dgm:pt modelId="{FDDF2B68-7F37-4B7E-B4F8-8EC94789F8D1}" type="pres">
      <dgm:prSet presAssocID="{B3B55A72-DF2C-43C6-9B8D-D23707E174AD}" presName="composite" presStyleCnt="0"/>
      <dgm:spPr/>
    </dgm:pt>
    <dgm:pt modelId="{00540A37-DFD2-4F85-A2F2-C2A23576C2B3}" type="pres">
      <dgm:prSet presAssocID="{B3B55A72-DF2C-43C6-9B8D-D23707E174AD}" presName="bgChev" presStyleLbl="node1" presStyleIdx="1" presStyleCnt="3"/>
      <dgm:spPr/>
    </dgm:pt>
    <dgm:pt modelId="{7D21CACE-104F-477C-8ED8-0BAA68BB60D6}" type="pres">
      <dgm:prSet presAssocID="{B3B55A72-DF2C-43C6-9B8D-D23707E174AD}" presName="txNode" presStyleLbl="fgAcc1" presStyleIdx="1" presStyleCnt="3">
        <dgm:presLayoutVars>
          <dgm:bulletEnabled val="1"/>
        </dgm:presLayoutVars>
      </dgm:prSet>
      <dgm:spPr/>
      <dgm:t>
        <a:bodyPr/>
        <a:lstStyle/>
        <a:p>
          <a:endParaRPr lang="en-AU"/>
        </a:p>
      </dgm:t>
    </dgm:pt>
    <dgm:pt modelId="{A8D526B2-F77A-4100-AE2D-AFB31A990FD1}" type="pres">
      <dgm:prSet presAssocID="{0405513E-2FF8-4E12-A0FA-4BCBC05F1F80}" presName="compositeSpace" presStyleCnt="0"/>
      <dgm:spPr/>
    </dgm:pt>
    <dgm:pt modelId="{69F7825D-18B8-4A1A-AF89-C5FB13795C94}" type="pres">
      <dgm:prSet presAssocID="{B89D8119-F253-4350-BAFC-EFEA01F202D1}" presName="composite" presStyleCnt="0"/>
      <dgm:spPr/>
    </dgm:pt>
    <dgm:pt modelId="{6E96DEA0-C18B-4F7F-8A48-CF0CED1F86D3}" type="pres">
      <dgm:prSet presAssocID="{B89D8119-F253-4350-BAFC-EFEA01F202D1}" presName="bgChev" presStyleLbl="node1" presStyleIdx="2" presStyleCnt="3"/>
      <dgm:spPr/>
    </dgm:pt>
    <dgm:pt modelId="{9484FE47-34F2-4673-9EB4-D4BBC5CDB895}" type="pres">
      <dgm:prSet presAssocID="{B89D8119-F253-4350-BAFC-EFEA01F202D1}" presName="txNode" presStyleLbl="fgAcc1" presStyleIdx="2" presStyleCnt="3">
        <dgm:presLayoutVars>
          <dgm:bulletEnabled val="1"/>
        </dgm:presLayoutVars>
      </dgm:prSet>
      <dgm:spPr/>
      <dgm:t>
        <a:bodyPr/>
        <a:lstStyle/>
        <a:p>
          <a:endParaRPr lang="en-AU"/>
        </a:p>
      </dgm:t>
    </dgm:pt>
  </dgm:ptLst>
  <dgm:cxnLst>
    <dgm:cxn modelId="{E436A8E8-3963-4626-A1A2-7BD9628BFFBA}" type="presOf" srcId="{B89D8119-F253-4350-BAFC-EFEA01F202D1}" destId="{9484FE47-34F2-4673-9EB4-D4BBC5CDB895}" srcOrd="0" destOrd="0" presId="urn:microsoft.com/office/officeart/2005/8/layout/chevronAccent+Icon"/>
    <dgm:cxn modelId="{E3307DFC-EC12-4B55-873C-6C5C94156AFC}" type="presOf" srcId="{B3CDA27C-21BB-4CCD-BC29-2C60EAF03359}" destId="{E80F9CBB-9948-4B62-AD0D-F9B7C53FA8D5}" srcOrd="0" destOrd="0" presId="urn:microsoft.com/office/officeart/2005/8/layout/chevronAccent+Icon"/>
    <dgm:cxn modelId="{2BE1F6AC-3615-4DA3-AF98-47A78CA89C2D}" srcId="{B3CDA27C-21BB-4CCD-BC29-2C60EAF03359}" destId="{B89D8119-F253-4350-BAFC-EFEA01F202D1}" srcOrd="2" destOrd="0" parTransId="{A0FAABD9-1880-41A0-8EE0-01FCBA7B4BF1}" sibTransId="{D19BD7D3-B672-4DD3-A5C8-181D5C6B65B7}"/>
    <dgm:cxn modelId="{ECD39BAD-612F-4C61-B876-30449ACB2DB4}" srcId="{B3CDA27C-21BB-4CCD-BC29-2C60EAF03359}" destId="{B3B55A72-DF2C-43C6-9B8D-D23707E174AD}" srcOrd="1" destOrd="0" parTransId="{4C1914D2-2716-4087-86C7-AAED434C6EC6}" sibTransId="{0405513E-2FF8-4E12-A0FA-4BCBC05F1F80}"/>
    <dgm:cxn modelId="{29CC64A7-9D8F-49D0-B386-DB802CBF81E0}" type="presOf" srcId="{4E0F14C0-9B53-472C-95B7-2856C1EB86AC}" destId="{A7306BA4-7862-4B4A-8A03-92A391148178}" srcOrd="0" destOrd="0" presId="urn:microsoft.com/office/officeart/2005/8/layout/chevronAccent+Icon"/>
    <dgm:cxn modelId="{47875C45-90A9-4BF8-9823-0B116C96FD3C}" type="presOf" srcId="{B3B55A72-DF2C-43C6-9B8D-D23707E174AD}" destId="{7D21CACE-104F-477C-8ED8-0BAA68BB60D6}" srcOrd="0" destOrd="0" presId="urn:microsoft.com/office/officeart/2005/8/layout/chevronAccent+Icon"/>
    <dgm:cxn modelId="{EAF3291D-BDBE-4C37-8C6C-9B26D9C17041}" srcId="{B3CDA27C-21BB-4CCD-BC29-2C60EAF03359}" destId="{4E0F14C0-9B53-472C-95B7-2856C1EB86AC}" srcOrd="0" destOrd="0" parTransId="{6F9CCE99-3AD3-4B20-89FA-7D18AC8223AA}" sibTransId="{E9E6D609-06A4-4563-9B30-5A2C9AF7C49A}"/>
    <dgm:cxn modelId="{118FEA78-425E-4FEA-8905-9495B922FBA0}" type="presParOf" srcId="{E80F9CBB-9948-4B62-AD0D-F9B7C53FA8D5}" destId="{35042E73-2C6A-46FE-A044-EB029C900A10}" srcOrd="0" destOrd="0" presId="urn:microsoft.com/office/officeart/2005/8/layout/chevronAccent+Icon"/>
    <dgm:cxn modelId="{637659F0-814D-4EFA-A681-F18F0D3E989F}" type="presParOf" srcId="{35042E73-2C6A-46FE-A044-EB029C900A10}" destId="{2FA1A0AA-103B-441E-8F86-34B2C3FD12B7}" srcOrd="0" destOrd="0" presId="urn:microsoft.com/office/officeart/2005/8/layout/chevronAccent+Icon"/>
    <dgm:cxn modelId="{6633F582-0AE4-4E74-B539-75F91EA9E136}" type="presParOf" srcId="{35042E73-2C6A-46FE-A044-EB029C900A10}" destId="{A7306BA4-7862-4B4A-8A03-92A391148178}" srcOrd="1" destOrd="0" presId="urn:microsoft.com/office/officeart/2005/8/layout/chevronAccent+Icon"/>
    <dgm:cxn modelId="{D0A6D0CD-79F9-4087-B888-A63577DBC0DB}" type="presParOf" srcId="{E80F9CBB-9948-4B62-AD0D-F9B7C53FA8D5}" destId="{6D7EC4B0-EAFC-46D3-B80F-6647EB54DC8D}" srcOrd="1" destOrd="0" presId="urn:microsoft.com/office/officeart/2005/8/layout/chevronAccent+Icon"/>
    <dgm:cxn modelId="{1AA423A1-730D-495D-8DFC-D4812DEA7A25}" type="presParOf" srcId="{E80F9CBB-9948-4B62-AD0D-F9B7C53FA8D5}" destId="{FDDF2B68-7F37-4B7E-B4F8-8EC94789F8D1}" srcOrd="2" destOrd="0" presId="urn:microsoft.com/office/officeart/2005/8/layout/chevronAccent+Icon"/>
    <dgm:cxn modelId="{F58B324F-BB50-4789-8634-C1E2E7F588B4}" type="presParOf" srcId="{FDDF2B68-7F37-4B7E-B4F8-8EC94789F8D1}" destId="{00540A37-DFD2-4F85-A2F2-C2A23576C2B3}" srcOrd="0" destOrd="0" presId="urn:microsoft.com/office/officeart/2005/8/layout/chevronAccent+Icon"/>
    <dgm:cxn modelId="{5DCF8AEC-C0A0-4022-9556-5D4A43EA911B}" type="presParOf" srcId="{FDDF2B68-7F37-4B7E-B4F8-8EC94789F8D1}" destId="{7D21CACE-104F-477C-8ED8-0BAA68BB60D6}" srcOrd="1" destOrd="0" presId="urn:microsoft.com/office/officeart/2005/8/layout/chevronAccent+Icon"/>
    <dgm:cxn modelId="{CE29E08A-1689-40D9-94A0-30C8AD939432}" type="presParOf" srcId="{E80F9CBB-9948-4B62-AD0D-F9B7C53FA8D5}" destId="{A8D526B2-F77A-4100-AE2D-AFB31A990FD1}" srcOrd="3" destOrd="0" presId="urn:microsoft.com/office/officeart/2005/8/layout/chevronAccent+Icon"/>
    <dgm:cxn modelId="{F7EEDBC8-942F-4726-B02F-6DCAD7FC6925}" type="presParOf" srcId="{E80F9CBB-9948-4B62-AD0D-F9B7C53FA8D5}" destId="{69F7825D-18B8-4A1A-AF89-C5FB13795C94}" srcOrd="4" destOrd="0" presId="urn:microsoft.com/office/officeart/2005/8/layout/chevronAccent+Icon"/>
    <dgm:cxn modelId="{22760CFE-EBAD-4FE7-88FA-4EAFB12A0A8F}" type="presParOf" srcId="{69F7825D-18B8-4A1A-AF89-C5FB13795C94}" destId="{6E96DEA0-C18B-4F7F-8A48-CF0CED1F86D3}" srcOrd="0" destOrd="0" presId="urn:microsoft.com/office/officeart/2005/8/layout/chevronAccent+Icon"/>
    <dgm:cxn modelId="{49F57B16-0223-4F00-B215-3C0360895106}" type="presParOf" srcId="{69F7825D-18B8-4A1A-AF89-C5FB13795C94}" destId="{9484FE47-34F2-4673-9EB4-D4BBC5CDB895}" srcOrd="1" destOrd="0" presId="urn:microsoft.com/office/officeart/2005/8/layout/chevronAccent+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1A0AA-103B-441E-8F86-34B2C3FD12B7}">
      <dsp:nvSpPr>
        <dsp:cNvPr id="0" name=""/>
        <dsp:cNvSpPr/>
      </dsp:nvSpPr>
      <dsp:spPr>
        <a:xfrm>
          <a:off x="1071" y="2380168"/>
          <a:ext cx="2692300" cy="1039228"/>
        </a:xfrm>
        <a:prstGeom prst="chevron">
          <a:avLst>
            <a:gd name="adj" fmla="val 4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306BA4-7862-4B4A-8A03-92A391148178}">
      <dsp:nvSpPr>
        <dsp:cNvPr id="0" name=""/>
        <dsp:cNvSpPr/>
      </dsp:nvSpPr>
      <dsp:spPr>
        <a:xfrm>
          <a:off x="719018" y="2639975"/>
          <a:ext cx="2273498" cy="1039228"/>
        </a:xfrm>
        <a:prstGeom prst="roundRect">
          <a:avLst>
            <a:gd name="adj" fmla="val 10000"/>
          </a:avLst>
        </a:prstGeom>
        <a:solidFill>
          <a:schemeClr val="lt1">
            <a:alpha val="9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AU" sz="2800" kern="1200" smtClean="0">
              <a:latin typeface="ChunkFive Roman" pitchFamily="50" charset="0"/>
            </a:rPr>
            <a:t>Engaged</a:t>
          </a:r>
          <a:endParaRPr lang="en-AU" sz="2800" kern="1200">
            <a:latin typeface="ChunkFive Roman" pitchFamily="50" charset="0"/>
          </a:endParaRPr>
        </a:p>
      </dsp:txBody>
      <dsp:txXfrm>
        <a:off x="749456" y="2670413"/>
        <a:ext cx="2212622" cy="978352"/>
      </dsp:txXfrm>
    </dsp:sp>
    <dsp:sp modelId="{00540A37-DFD2-4F85-A2F2-C2A23576C2B3}">
      <dsp:nvSpPr>
        <dsp:cNvPr id="0" name=""/>
        <dsp:cNvSpPr/>
      </dsp:nvSpPr>
      <dsp:spPr>
        <a:xfrm>
          <a:off x="3076277" y="2380168"/>
          <a:ext cx="2692300" cy="1039228"/>
        </a:xfrm>
        <a:prstGeom prst="chevron">
          <a:avLst>
            <a:gd name="adj" fmla="val 40000"/>
          </a:avLst>
        </a:prstGeom>
        <a:solidFill>
          <a:schemeClr val="accent6">
            <a:shade val="80000"/>
            <a:hueOff val="119606"/>
            <a:satOff val="-6425"/>
            <a:lumOff val="141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21CACE-104F-477C-8ED8-0BAA68BB60D6}">
      <dsp:nvSpPr>
        <dsp:cNvPr id="0" name=""/>
        <dsp:cNvSpPr/>
      </dsp:nvSpPr>
      <dsp:spPr>
        <a:xfrm>
          <a:off x="3794224" y="2639975"/>
          <a:ext cx="2273498" cy="1039228"/>
        </a:xfrm>
        <a:prstGeom prst="roundRect">
          <a:avLst>
            <a:gd name="adj" fmla="val 10000"/>
          </a:avLst>
        </a:prstGeom>
        <a:solidFill>
          <a:schemeClr val="lt1">
            <a:alpha val="90000"/>
            <a:hueOff val="0"/>
            <a:satOff val="0"/>
            <a:lumOff val="0"/>
            <a:alphaOff val="0"/>
          </a:schemeClr>
        </a:solidFill>
        <a:ln w="25400" cap="flat" cmpd="sng" algn="ctr">
          <a:solidFill>
            <a:schemeClr val="accent6">
              <a:shade val="80000"/>
              <a:hueOff val="119606"/>
              <a:satOff val="-6425"/>
              <a:lumOff val="141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AU" sz="2800" kern="1200" smtClean="0">
              <a:latin typeface="ChunkFive Roman" pitchFamily="50" charset="0"/>
            </a:rPr>
            <a:t>Inspired</a:t>
          </a:r>
          <a:endParaRPr lang="en-AU" sz="2800" kern="1200">
            <a:latin typeface="ChunkFive Roman" pitchFamily="50" charset="0"/>
          </a:endParaRPr>
        </a:p>
      </dsp:txBody>
      <dsp:txXfrm>
        <a:off x="3824662" y="2670413"/>
        <a:ext cx="2212622" cy="978352"/>
      </dsp:txXfrm>
    </dsp:sp>
    <dsp:sp modelId="{6E96DEA0-C18B-4F7F-8A48-CF0CED1F86D3}">
      <dsp:nvSpPr>
        <dsp:cNvPr id="0" name=""/>
        <dsp:cNvSpPr/>
      </dsp:nvSpPr>
      <dsp:spPr>
        <a:xfrm>
          <a:off x="6151483" y="2380168"/>
          <a:ext cx="2692300" cy="1039228"/>
        </a:xfrm>
        <a:prstGeom prst="chevron">
          <a:avLst>
            <a:gd name="adj" fmla="val 40000"/>
          </a:avLst>
        </a:prstGeom>
        <a:solidFill>
          <a:schemeClr val="accent6">
            <a:shade val="80000"/>
            <a:hueOff val="239213"/>
            <a:satOff val="-12851"/>
            <a:lumOff val="283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84FE47-34F2-4673-9EB4-D4BBC5CDB895}">
      <dsp:nvSpPr>
        <dsp:cNvPr id="0" name=""/>
        <dsp:cNvSpPr/>
      </dsp:nvSpPr>
      <dsp:spPr>
        <a:xfrm>
          <a:off x="6869429" y="2639975"/>
          <a:ext cx="2273498" cy="1039228"/>
        </a:xfrm>
        <a:prstGeom prst="roundRect">
          <a:avLst>
            <a:gd name="adj" fmla="val 10000"/>
          </a:avLst>
        </a:prstGeom>
        <a:solidFill>
          <a:schemeClr val="lt1">
            <a:alpha val="90000"/>
            <a:hueOff val="0"/>
            <a:satOff val="0"/>
            <a:lumOff val="0"/>
            <a:alphaOff val="0"/>
          </a:schemeClr>
        </a:solidFill>
        <a:ln w="25400" cap="flat" cmpd="sng" algn="ctr">
          <a:solidFill>
            <a:schemeClr val="accent6">
              <a:shade val="80000"/>
              <a:hueOff val="239213"/>
              <a:satOff val="-12851"/>
              <a:lumOff val="28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AU" sz="2800" kern="1200" smtClean="0">
              <a:latin typeface="ChunkFive Roman" pitchFamily="50" charset="0"/>
            </a:rPr>
            <a:t>Motivated</a:t>
          </a:r>
          <a:endParaRPr lang="en-AU" sz="2800" kern="1200">
            <a:latin typeface="ChunkFive Roman" pitchFamily="50" charset="0"/>
          </a:endParaRPr>
        </a:p>
      </dsp:txBody>
      <dsp:txXfrm>
        <a:off x="6899867" y="2670413"/>
        <a:ext cx="2212622" cy="978352"/>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898877-504D-4B47-9455-B5AB3AF1A713}" type="datetimeFigureOut">
              <a:rPr lang="en-AU" smtClean="0"/>
              <a:t>28/10/2011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378836-3B18-4AEF-ADFE-57B9D4B7FA84}" type="slidenum">
              <a:rPr lang="en-AU" smtClean="0"/>
              <a:t>‹#›</a:t>
            </a:fld>
            <a:endParaRPr lang="en-AU"/>
          </a:p>
        </p:txBody>
      </p:sp>
    </p:spTree>
    <p:extLst>
      <p:ext uri="{BB962C8B-B14F-4D97-AF65-F5344CB8AC3E}">
        <p14:creationId xmlns:p14="http://schemas.microsoft.com/office/powerpoint/2010/main" val="2523159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frenchnsw.wikispaces.co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smtClean="0">
                <a:solidFill>
                  <a:schemeClr val="tx1"/>
                </a:solidFill>
                <a:effectLst/>
                <a:latin typeface="+mn-lt"/>
                <a:ea typeface="+mn-ea"/>
                <a:cs typeface="+mn-cs"/>
              </a:rPr>
              <a:t>1. </a:t>
            </a:r>
            <a:r>
              <a:rPr lang="en-AU" sz="1200" b="0" i="0" kern="1200" smtClean="0">
                <a:solidFill>
                  <a:schemeClr val="tx1"/>
                </a:solidFill>
                <a:effectLst/>
                <a:latin typeface="+mn-lt"/>
                <a:ea typeface="+mn-ea"/>
                <a:cs typeface="+mn-cs"/>
              </a:rPr>
              <a:t>Name</a:t>
            </a:r>
            <a:r>
              <a:rPr lang="en-AU" sz="1200" b="0" i="0" kern="1200" smtClean="0">
                <a:solidFill>
                  <a:schemeClr val="tx1"/>
                </a:solidFill>
                <a:effectLst/>
                <a:latin typeface="+mn-lt"/>
                <a:ea typeface="+mn-ea"/>
                <a:cs typeface="+mn-cs"/>
              </a:rPr>
              <a:t/>
            </a:r>
            <a:br>
              <a:rPr lang="en-AU" sz="1200" b="0" i="0" kern="1200" smtClean="0">
                <a:solidFill>
                  <a:schemeClr val="tx1"/>
                </a:solidFill>
                <a:effectLst/>
                <a:latin typeface="+mn-lt"/>
                <a:ea typeface="+mn-ea"/>
                <a:cs typeface="+mn-cs"/>
              </a:rPr>
            </a:br>
            <a:r>
              <a:rPr lang="en-AU" sz="1200" b="0" i="0" kern="1200" smtClean="0">
                <a:solidFill>
                  <a:schemeClr val="tx1"/>
                </a:solidFill>
                <a:effectLst/>
                <a:latin typeface="+mn-lt"/>
                <a:ea typeface="+mn-ea"/>
                <a:cs typeface="+mn-cs"/>
              </a:rPr>
              <a:t>2. </a:t>
            </a:r>
            <a:r>
              <a:rPr lang="en-AU" sz="1200" b="0" i="0" kern="1200" smtClean="0">
                <a:solidFill>
                  <a:schemeClr val="tx1"/>
                </a:solidFill>
                <a:effectLst/>
                <a:latin typeface="+mn-lt"/>
                <a:ea typeface="+mn-ea"/>
                <a:cs typeface="+mn-cs"/>
              </a:rPr>
              <a:t>Currently</a:t>
            </a:r>
            <a:r>
              <a:rPr lang="en-AU" sz="1200" b="0" i="0" kern="1200" baseline="0" smtClean="0">
                <a:solidFill>
                  <a:schemeClr val="tx1"/>
                </a:solidFill>
                <a:effectLst/>
                <a:latin typeface="+mn-lt"/>
                <a:ea typeface="+mn-ea"/>
                <a:cs typeface="+mn-cs"/>
              </a:rPr>
              <a:t> teaching 7-12 French at St Paul’s Grammar School, Penrith</a:t>
            </a:r>
            <a:r>
              <a:rPr lang="en-AU" sz="1200" b="0" i="0" kern="1200" smtClean="0">
                <a:solidFill>
                  <a:schemeClr val="tx1"/>
                </a:solidFill>
                <a:effectLst/>
                <a:latin typeface="+mn-lt"/>
                <a:ea typeface="+mn-ea"/>
                <a:cs typeface="+mn-cs"/>
              </a:rPr>
              <a:t/>
            </a:r>
            <a:br>
              <a:rPr lang="en-AU" sz="1200" b="0" i="0" kern="1200" smtClean="0">
                <a:solidFill>
                  <a:schemeClr val="tx1"/>
                </a:solidFill>
                <a:effectLst/>
                <a:latin typeface="+mn-lt"/>
                <a:ea typeface="+mn-ea"/>
                <a:cs typeface="+mn-cs"/>
              </a:rPr>
            </a:br>
            <a:r>
              <a:rPr lang="en-AU" sz="1200" b="0" i="0" kern="1200" smtClean="0">
                <a:solidFill>
                  <a:schemeClr val="tx1"/>
                </a:solidFill>
                <a:effectLst/>
                <a:latin typeface="+mn-lt"/>
                <a:ea typeface="+mn-ea"/>
                <a:cs typeface="+mn-cs"/>
              </a:rPr>
              <a:t>3. </a:t>
            </a:r>
            <a:r>
              <a:rPr lang="en-AU" sz="1200" b="0" i="0" kern="1200" smtClean="0">
                <a:solidFill>
                  <a:schemeClr val="tx1"/>
                </a:solidFill>
                <a:effectLst/>
                <a:latin typeface="+mn-lt"/>
                <a:ea typeface="+mn-ea"/>
                <a:cs typeface="+mn-cs"/>
              </a:rPr>
              <a:t>Have</a:t>
            </a:r>
            <a:r>
              <a:rPr lang="en-AU" sz="1200" b="0" i="0" kern="1200" baseline="0" smtClean="0">
                <a:solidFill>
                  <a:schemeClr val="tx1"/>
                </a:solidFill>
                <a:effectLst/>
                <a:latin typeface="+mn-lt"/>
                <a:ea typeface="+mn-ea"/>
                <a:cs typeface="+mn-cs"/>
              </a:rPr>
              <a:t> taught for over 10 years in a large variety of schools. Current one an IB world school in western Sydney.</a:t>
            </a:r>
            <a:r>
              <a:rPr lang="en-AU" sz="1200" b="0" i="0" kern="1200" smtClean="0">
                <a:solidFill>
                  <a:schemeClr val="tx1"/>
                </a:solidFill>
                <a:effectLst/>
                <a:latin typeface="+mn-lt"/>
                <a:ea typeface="+mn-ea"/>
                <a:cs typeface="+mn-cs"/>
              </a:rPr>
              <a:t/>
            </a:r>
            <a:br>
              <a:rPr lang="en-AU" sz="1200" b="0" i="0" kern="1200" smtClean="0">
                <a:solidFill>
                  <a:schemeClr val="tx1"/>
                </a:solidFill>
                <a:effectLst/>
                <a:latin typeface="+mn-lt"/>
                <a:ea typeface="+mn-ea"/>
                <a:cs typeface="+mn-cs"/>
              </a:rPr>
            </a:br>
            <a:r>
              <a:rPr lang="en-AU" sz="1200" b="0" i="0" kern="1200" smtClean="0">
                <a:solidFill>
                  <a:schemeClr val="tx1"/>
                </a:solidFill>
                <a:effectLst/>
                <a:latin typeface="+mn-lt"/>
                <a:ea typeface="+mn-ea"/>
                <a:cs typeface="+mn-cs"/>
              </a:rPr>
              <a:t>4.</a:t>
            </a:r>
            <a:r>
              <a:rPr lang="en-AU" sz="1200" b="0" i="0" kern="1200" baseline="0" smtClean="0">
                <a:solidFill>
                  <a:schemeClr val="tx1"/>
                </a:solidFill>
                <a:effectLst/>
                <a:latin typeface="+mn-lt"/>
                <a:ea typeface="+mn-ea"/>
                <a:cs typeface="+mn-cs"/>
              </a:rPr>
              <a:t> You may have seen my presentation last year on web tools but my name changed this year as I got married!</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a:t>
            </a:fld>
            <a:endParaRPr lang="en-AU"/>
          </a:p>
        </p:txBody>
      </p:sp>
    </p:spTree>
    <p:extLst>
      <p:ext uri="{BB962C8B-B14F-4D97-AF65-F5344CB8AC3E}">
        <p14:creationId xmlns:p14="http://schemas.microsoft.com/office/powerpoint/2010/main" val="2894506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So how can you find like-minded professionals on Twitter?</a:t>
            </a:r>
          </a:p>
          <a:p>
            <a:pPr marL="171450" indent="-171450">
              <a:buFontTx/>
              <a:buChar char="-"/>
            </a:pPr>
            <a:r>
              <a:rPr lang="en-AU" baseline="0" smtClean="0"/>
              <a:t>Links to my lists</a:t>
            </a:r>
          </a:p>
          <a:p>
            <a:pPr marL="171450" indent="-171450">
              <a:buFontTx/>
              <a:buChar char="-"/>
            </a:pPr>
            <a:r>
              <a:rPr lang="en-AU" baseline="0" smtClean="0"/>
              <a:t>Google doc &gt; Aus tweechers…</a:t>
            </a:r>
          </a:p>
          <a:p>
            <a:pPr marL="0" indent="0">
              <a:buFontTx/>
              <a:buNone/>
            </a:pPr>
            <a:r>
              <a:rPr lang="en-AU" baseline="0" smtClean="0"/>
              <a:t>Google docs – collaborative documents, spreadsheets, presentations and forms (polls)</a:t>
            </a:r>
          </a:p>
          <a:p>
            <a:pPr marL="0" indent="0">
              <a:buFontTx/>
              <a:buNone/>
            </a:pPr>
            <a:r>
              <a:rPr lang="en-AU" baseline="0" smtClean="0"/>
              <a:t>Brainstorm session – how could we use something like this professionally and with our students?</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10</a:t>
            </a:fld>
            <a:endParaRPr lang="en-AU"/>
          </a:p>
        </p:txBody>
      </p:sp>
    </p:spTree>
    <p:extLst>
      <p:ext uri="{BB962C8B-B14F-4D97-AF65-F5344CB8AC3E}">
        <p14:creationId xmlns:p14="http://schemas.microsoft.com/office/powerpoint/2010/main" val="2861700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mtClean="0"/>
              <a:t>Raise your hand if you’ve ever</a:t>
            </a:r>
            <a:r>
              <a:rPr lang="en-AU" baseline="0" smtClean="0"/>
              <a:t> felt stuck sitting through a boring and irrelvant presentation on a topic you have no interest in?</a:t>
            </a:r>
            <a:endParaRPr lang="en-AU" smtClean="0"/>
          </a:p>
        </p:txBody>
      </p:sp>
      <p:sp>
        <p:nvSpPr>
          <p:cNvPr id="4" name="Slide Number Placeholder 3"/>
          <p:cNvSpPr>
            <a:spLocks noGrp="1"/>
          </p:cNvSpPr>
          <p:nvPr>
            <p:ph type="sldNum" sz="quarter" idx="10"/>
          </p:nvPr>
        </p:nvSpPr>
        <p:spPr/>
        <p:txBody>
          <a:bodyPr/>
          <a:lstStyle/>
          <a:p>
            <a:fld id="{04378836-3B18-4AEF-ADFE-57B9D4B7FA84}" type="slidenum">
              <a:rPr lang="en-AU" smtClean="0"/>
              <a:t>11</a:t>
            </a:fld>
            <a:endParaRPr lang="en-AU"/>
          </a:p>
        </p:txBody>
      </p:sp>
    </p:spTree>
    <p:extLst>
      <p:ext uri="{BB962C8B-B14F-4D97-AF65-F5344CB8AC3E}">
        <p14:creationId xmlns:p14="http://schemas.microsoft.com/office/powerpoint/2010/main" val="4034618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12</a:t>
            </a:fld>
            <a:endParaRPr lang="en-AU"/>
          </a:p>
        </p:txBody>
      </p:sp>
    </p:spTree>
    <p:extLst>
      <p:ext uri="{BB962C8B-B14F-4D97-AF65-F5344CB8AC3E}">
        <p14:creationId xmlns:p14="http://schemas.microsoft.com/office/powerpoint/2010/main" val="4042967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So</a:t>
            </a:r>
            <a:r>
              <a:rPr lang="en-AU" baseline="0" smtClean="0"/>
              <a:t> how can we use technology to share?</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13</a:t>
            </a:fld>
            <a:endParaRPr lang="en-AU"/>
          </a:p>
        </p:txBody>
      </p:sp>
    </p:spTree>
    <p:extLst>
      <p:ext uri="{BB962C8B-B14F-4D97-AF65-F5344CB8AC3E}">
        <p14:creationId xmlns:p14="http://schemas.microsoft.com/office/powerpoint/2010/main" val="296499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What is Dropbox?</a:t>
            </a:r>
          </a:p>
          <a:p>
            <a:r>
              <a:rPr lang="en-AU" smtClean="0"/>
              <a:t>Why can it help us share resources?</a:t>
            </a:r>
          </a:p>
          <a:p>
            <a:r>
              <a:rPr lang="en-AU" smtClean="0"/>
              <a:t>How have I used it? </a:t>
            </a:r>
            <a:r>
              <a:rPr lang="en-AU" smtClean="0"/>
              <a:t>Explain about mfltwitterati.</a:t>
            </a:r>
            <a:r>
              <a:rPr lang="en-AU" baseline="0" smtClean="0"/>
              <a:t> Installation etc..</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14</a:t>
            </a:fld>
            <a:endParaRPr lang="en-AU"/>
          </a:p>
        </p:txBody>
      </p:sp>
    </p:spTree>
    <p:extLst>
      <p:ext uri="{BB962C8B-B14F-4D97-AF65-F5344CB8AC3E}">
        <p14:creationId xmlns:p14="http://schemas.microsoft.com/office/powerpoint/2010/main" val="1376891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cygnus921</a:t>
            </a:r>
          </a:p>
          <a:p>
            <a:r>
              <a:rPr lang="en-AU" smtClean="0"/>
              <a:t>Reflect </a:t>
            </a:r>
            <a:r>
              <a:rPr lang="en-AU" smtClean="0"/>
              <a:t>– what do you know about wikis? Have you used them, how? Are they helpful, confusing a waste of time?</a:t>
            </a:r>
          </a:p>
          <a:p>
            <a:r>
              <a:rPr lang="en-AU" smtClean="0"/>
              <a:t>Many</a:t>
            </a:r>
            <a:r>
              <a:rPr lang="en-AU" baseline="0" smtClean="0"/>
              <a:t> hands…</a:t>
            </a:r>
          </a:p>
          <a:p>
            <a:r>
              <a:rPr lang="en-AU" smtClean="0">
                <a:hlinkClick r:id="rId3"/>
              </a:rPr>
              <a:t>http://frenchnsw.wikispaces.com/</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15</a:t>
            </a:fld>
            <a:endParaRPr lang="en-AU"/>
          </a:p>
        </p:txBody>
      </p:sp>
    </p:spTree>
    <p:extLst>
      <p:ext uri="{BB962C8B-B14F-4D97-AF65-F5344CB8AC3E}">
        <p14:creationId xmlns:p14="http://schemas.microsoft.com/office/powerpoint/2010/main" val="2921333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How</a:t>
            </a:r>
            <a:r>
              <a:rPr lang="en-AU" baseline="0" smtClean="0"/>
              <a:t> do you collect, find and share your favourite links</a:t>
            </a:r>
            <a:r>
              <a:rPr lang="en-AU" baseline="0" smtClean="0"/>
              <a:t>? Diigo is a social bookmarking site that allows you to save, share, annotate and tag your favourite websites.</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16</a:t>
            </a:fld>
            <a:endParaRPr lang="en-AU"/>
          </a:p>
        </p:txBody>
      </p:sp>
    </p:spTree>
    <p:extLst>
      <p:ext uri="{BB962C8B-B14F-4D97-AF65-F5344CB8AC3E}">
        <p14:creationId xmlns:p14="http://schemas.microsoft.com/office/powerpoint/2010/main" val="2875911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Have you heard of Skype in the classroom?</a:t>
            </a:r>
          </a:p>
          <a:p>
            <a:r>
              <a:rPr lang="en-AU" smtClean="0"/>
              <a:t>Video-conferencing (for</a:t>
            </a:r>
            <a:r>
              <a:rPr lang="en-AU" baseline="0" smtClean="0"/>
              <a:t> free) with iDroo download – desktop sharing.</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17</a:t>
            </a:fld>
            <a:endParaRPr lang="en-AU"/>
          </a:p>
        </p:txBody>
      </p:sp>
    </p:spTree>
    <p:extLst>
      <p:ext uri="{BB962C8B-B14F-4D97-AF65-F5344CB8AC3E}">
        <p14:creationId xmlns:p14="http://schemas.microsoft.com/office/powerpoint/2010/main" val="4046828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Think</a:t>
            </a:r>
            <a:r>
              <a:rPr lang="en-AU" baseline="0" smtClean="0"/>
              <a:t> &gt; Pair &gt; Share (can be written down)</a:t>
            </a:r>
            <a:endParaRPr lang="en-AU" smtClean="0"/>
          </a:p>
          <a:p>
            <a:r>
              <a:rPr lang="en-AU" smtClean="0"/>
              <a:t>Questions</a:t>
            </a:r>
            <a:r>
              <a:rPr lang="en-AU" smtClean="0"/>
              <a:t>?</a:t>
            </a:r>
          </a:p>
          <a:p>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19</a:t>
            </a:fld>
            <a:endParaRPr lang="en-AU"/>
          </a:p>
        </p:txBody>
      </p:sp>
    </p:spTree>
    <p:extLst>
      <p:ext uri="{BB962C8B-B14F-4D97-AF65-F5344CB8AC3E}">
        <p14:creationId xmlns:p14="http://schemas.microsoft.com/office/powerpoint/2010/main" val="744451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Questions?</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20</a:t>
            </a:fld>
            <a:endParaRPr lang="en-AU"/>
          </a:p>
        </p:txBody>
      </p:sp>
    </p:spTree>
    <p:extLst>
      <p:ext uri="{BB962C8B-B14F-4D97-AF65-F5344CB8AC3E}">
        <p14:creationId xmlns:p14="http://schemas.microsoft.com/office/powerpoint/2010/main" val="552379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This presentation</a:t>
            </a:r>
            <a:r>
              <a:rPr lang="en-AU" baseline="0" smtClean="0"/>
              <a:t> is about encouragement</a:t>
            </a:r>
            <a:endParaRPr lang="en-AU" smtClean="0"/>
          </a:p>
          <a:p>
            <a:r>
              <a:rPr lang="en-AU" smtClean="0"/>
              <a:t>Passionate teachers</a:t>
            </a:r>
            <a:r>
              <a:rPr lang="en-AU" baseline="0" smtClean="0"/>
              <a:t> who want to keep innovating, exploring new ideas and inspiring creative students.</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2</a:t>
            </a:fld>
            <a:endParaRPr lang="en-AU"/>
          </a:p>
        </p:txBody>
      </p:sp>
    </p:spTree>
    <p:extLst>
      <p:ext uri="{BB962C8B-B14F-4D97-AF65-F5344CB8AC3E}">
        <p14:creationId xmlns:p14="http://schemas.microsoft.com/office/powerpoint/2010/main" val="371359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Why do we want to connect with other</a:t>
            </a:r>
            <a:r>
              <a:rPr lang="en-AU" baseline="0" smtClean="0"/>
              <a:t> like-minded educators? For our students</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3</a:t>
            </a:fld>
            <a:endParaRPr lang="en-AU"/>
          </a:p>
        </p:txBody>
      </p:sp>
    </p:spTree>
    <p:extLst>
      <p:ext uri="{BB962C8B-B14F-4D97-AF65-F5344CB8AC3E}">
        <p14:creationId xmlns:p14="http://schemas.microsoft.com/office/powerpoint/2010/main" val="3879228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This is what we want for our students, right? What else would</a:t>
            </a:r>
            <a:r>
              <a:rPr lang="en-AU" baseline="0" smtClean="0"/>
              <a:t> you add to this? Discuss</a:t>
            </a:r>
          </a:p>
          <a:p>
            <a:r>
              <a:rPr lang="en-AU" baseline="0" smtClean="0"/>
              <a:t>My presentation today is about how we can be these things too. </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4</a:t>
            </a:fld>
            <a:endParaRPr lang="en-AU"/>
          </a:p>
        </p:txBody>
      </p:sp>
    </p:spTree>
    <p:extLst>
      <p:ext uri="{BB962C8B-B14F-4D97-AF65-F5344CB8AC3E}">
        <p14:creationId xmlns:p14="http://schemas.microsoft.com/office/powerpoint/2010/main" val="2003474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mtClean="0"/>
              <a:t>Emotional engagement– I remember when…</a:t>
            </a:r>
          </a:p>
          <a:p>
            <a:r>
              <a:rPr lang="en-AU" smtClean="0"/>
              <a:t>I was a first-year teacher</a:t>
            </a:r>
          </a:p>
          <a:p>
            <a:r>
              <a:rPr lang="en-AU" smtClean="0"/>
              <a:t>I was the only Language / LOTE teacher</a:t>
            </a:r>
          </a:p>
          <a:p>
            <a:r>
              <a:rPr lang="en-AU" smtClean="0"/>
              <a:t>I was 8 hours from Sydney</a:t>
            </a:r>
          </a:p>
          <a:p>
            <a:r>
              <a:rPr lang="en-AU" smtClean="0"/>
              <a:t>Nothing very useful was on the Internet</a:t>
            </a:r>
            <a:r>
              <a:rPr lang="en-AU" baseline="0" smtClean="0"/>
              <a:t> in 2000!</a:t>
            </a:r>
            <a:endParaRPr lang="en-AU" smtClean="0"/>
          </a:p>
          <a:p>
            <a:r>
              <a:rPr lang="en-AU" smtClean="0"/>
              <a:t>So how on earth did I get inspiration for my lessons?? Have you ever felt ‘uninspired’ even though:</a:t>
            </a:r>
            <a:r>
              <a:rPr lang="en-AU" baseline="0" smtClean="0"/>
              <a:t> We are now in the 21</a:t>
            </a:r>
            <a:r>
              <a:rPr lang="en-AU" baseline="30000" smtClean="0"/>
              <a:t>st</a:t>
            </a:r>
            <a:r>
              <a:rPr lang="en-AU" baseline="0" smtClean="0"/>
              <a:t> century, most here live in Sydney, most here work with other teachers, new textbooks and resources appear frequently, there is so much on the Internet you don’t know where to start?</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5</a:t>
            </a:fld>
            <a:endParaRPr lang="en-AU"/>
          </a:p>
        </p:txBody>
      </p:sp>
    </p:spTree>
    <p:extLst>
      <p:ext uri="{BB962C8B-B14F-4D97-AF65-F5344CB8AC3E}">
        <p14:creationId xmlns:p14="http://schemas.microsoft.com/office/powerpoint/2010/main" val="365702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Stop</a:t>
            </a:r>
            <a:r>
              <a:rPr lang="en-AU" baseline="0" smtClean="0"/>
              <a:t> and think – how do you find teaching ideas, where do you find resources?</a:t>
            </a:r>
          </a:p>
          <a:p>
            <a:r>
              <a:rPr lang="en-AU" baseline="0" smtClean="0"/>
              <a:t>I’m going to show you how you can make the most of these sources while adding an exciting new dimension to the way resources are found, ideas are shared and advice sought.</a:t>
            </a:r>
          </a:p>
          <a:p>
            <a:r>
              <a:rPr lang="en-AU" smtClean="0"/>
              <a:t>http://www.photoschau.de/wp-content/uploads/2006/03/20060329214426_blue_sky.jpg</a:t>
            </a:r>
          </a:p>
          <a:p>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6</a:t>
            </a:fld>
            <a:endParaRPr lang="en-AU"/>
          </a:p>
        </p:txBody>
      </p:sp>
    </p:spTree>
    <p:extLst>
      <p:ext uri="{BB962C8B-B14F-4D97-AF65-F5344CB8AC3E}">
        <p14:creationId xmlns:p14="http://schemas.microsoft.com/office/powerpoint/2010/main" val="135815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Look at this</a:t>
            </a:r>
            <a:r>
              <a:rPr lang="en-AU" baseline="0" smtClean="0"/>
              <a:t> diagram and decide where you feel you fit into the picture.</a:t>
            </a:r>
            <a:endParaRPr lang="en-AU" smtClean="0"/>
          </a:p>
          <a:p>
            <a:r>
              <a:rPr lang="en-AU" smtClean="0"/>
              <a:t>Turn to a partner and discuss how you connect and share in light of what I have spoken about so far.</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7</a:t>
            </a:fld>
            <a:endParaRPr lang="en-AU"/>
          </a:p>
        </p:txBody>
      </p:sp>
    </p:spTree>
    <p:extLst>
      <p:ext uri="{BB962C8B-B14F-4D97-AF65-F5344CB8AC3E}">
        <p14:creationId xmlns:p14="http://schemas.microsoft.com/office/powerpoint/2010/main" val="3085590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Like minded </a:t>
            </a:r>
            <a:r>
              <a:rPr lang="en-AU" smtClean="0"/>
              <a:t>professionals – where can we find</a:t>
            </a:r>
            <a:r>
              <a:rPr lang="en-AU" baseline="0" smtClean="0"/>
              <a:t> them?</a:t>
            </a:r>
            <a:endParaRPr lang="en-AU" smtClean="0"/>
          </a:p>
          <a:p>
            <a:r>
              <a:rPr lang="en-AU" smtClean="0"/>
              <a:t>Alles-schlumpf</a:t>
            </a:r>
            <a:endParaRPr lang="en-AU"/>
          </a:p>
        </p:txBody>
      </p:sp>
      <p:sp>
        <p:nvSpPr>
          <p:cNvPr id="4" name="Slide Number Placeholder 3"/>
          <p:cNvSpPr>
            <a:spLocks noGrp="1"/>
          </p:cNvSpPr>
          <p:nvPr>
            <p:ph type="sldNum" sz="quarter" idx="10"/>
          </p:nvPr>
        </p:nvSpPr>
        <p:spPr/>
        <p:txBody>
          <a:bodyPr/>
          <a:lstStyle/>
          <a:p>
            <a:fld id="{04378836-3B18-4AEF-ADFE-57B9D4B7FA84}" type="slidenum">
              <a:rPr lang="en-AU" smtClean="0"/>
              <a:t>8</a:t>
            </a:fld>
            <a:endParaRPr lang="en-AU"/>
          </a:p>
        </p:txBody>
      </p:sp>
    </p:spTree>
    <p:extLst>
      <p:ext uri="{BB962C8B-B14F-4D97-AF65-F5344CB8AC3E}">
        <p14:creationId xmlns:p14="http://schemas.microsoft.com/office/powerpoint/2010/main" val="1178695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mtClean="0"/>
              <a:t>Take a</a:t>
            </a:r>
            <a:r>
              <a:rPr lang="en-AU" baseline="0" smtClean="0"/>
              <a:t> second to write down your reflection on using Twitter:</a:t>
            </a:r>
          </a:p>
          <a:p>
            <a:r>
              <a:rPr lang="en-AU" baseline="0" smtClean="0"/>
              <a:t>Do you know what it is, how it’s used, why it’s important to teachers.</a:t>
            </a:r>
          </a:p>
          <a:p>
            <a:r>
              <a:rPr lang="en-AU" baseline="0" smtClean="0"/>
              <a:t>This is huge, this is where it begins. Everyday I get inspired, I get ideas, I get friendly banter, I get professional reading, I get the news in French, I get advice. In short, Twitter is my virtual, worldwide staffroom. #mfltwitterati &gt; #nswfrench ??</a:t>
            </a:r>
          </a:p>
          <a:p>
            <a:r>
              <a:rPr lang="en-AU" baseline="0" smtClean="0"/>
              <a:t>Let’s have a quick look at some of the presentation I was playing when you were </a:t>
            </a:r>
            <a:r>
              <a:rPr lang="en-AU" baseline="0" smtClean="0"/>
              <a:t>arriving. I’d </a:t>
            </a:r>
            <a:r>
              <a:rPr lang="en-AU" baseline="0" smtClean="0"/>
              <a:t>like to spend some time at the end talking through how to get started with Twitter.</a:t>
            </a:r>
          </a:p>
        </p:txBody>
      </p:sp>
      <p:sp>
        <p:nvSpPr>
          <p:cNvPr id="4" name="Slide Number Placeholder 3"/>
          <p:cNvSpPr>
            <a:spLocks noGrp="1"/>
          </p:cNvSpPr>
          <p:nvPr>
            <p:ph type="sldNum" sz="quarter" idx="10"/>
          </p:nvPr>
        </p:nvSpPr>
        <p:spPr/>
        <p:txBody>
          <a:bodyPr/>
          <a:lstStyle/>
          <a:p>
            <a:fld id="{04378836-3B18-4AEF-ADFE-57B9D4B7FA84}" type="slidenum">
              <a:rPr lang="en-AU" smtClean="0"/>
              <a:t>9</a:t>
            </a:fld>
            <a:endParaRPr lang="en-AU"/>
          </a:p>
        </p:txBody>
      </p:sp>
    </p:spTree>
    <p:extLst>
      <p:ext uri="{BB962C8B-B14F-4D97-AF65-F5344CB8AC3E}">
        <p14:creationId xmlns:p14="http://schemas.microsoft.com/office/powerpoint/2010/main" val="2806594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654BFC8-DA6B-45CD-8E0B-07ACB6016125}"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862043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654BFC8-DA6B-45CD-8E0B-07ACB6016125}"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17220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654BFC8-DA6B-45CD-8E0B-07ACB6016125}"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4251284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654BFC8-DA6B-45CD-8E0B-07ACB6016125}"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1035714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54BFC8-DA6B-45CD-8E0B-07ACB6016125}"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285354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654BFC8-DA6B-45CD-8E0B-07ACB6016125}"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3735162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654BFC8-DA6B-45CD-8E0B-07ACB6016125}" type="datetimeFigureOut">
              <a:rPr lang="en-AU" smtClean="0"/>
              <a:t>28/10/2011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1766489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654BFC8-DA6B-45CD-8E0B-07ACB6016125}" type="datetimeFigureOut">
              <a:rPr lang="en-AU" smtClean="0"/>
              <a:t>28/10/2011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3044150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54BFC8-DA6B-45CD-8E0B-07ACB6016125}" type="datetimeFigureOut">
              <a:rPr lang="en-AU" smtClean="0"/>
              <a:t>28/10/2011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2631537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54BFC8-DA6B-45CD-8E0B-07ACB6016125}"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3819273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54BFC8-DA6B-45CD-8E0B-07ACB6016125}"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5FAFF6-5A09-4418-9FBB-C21921DE5C74}" type="slidenum">
              <a:rPr lang="en-AU" smtClean="0"/>
              <a:t>‹#›</a:t>
            </a:fld>
            <a:endParaRPr lang="en-AU"/>
          </a:p>
        </p:txBody>
      </p:sp>
    </p:spTree>
    <p:extLst>
      <p:ext uri="{BB962C8B-B14F-4D97-AF65-F5344CB8AC3E}">
        <p14:creationId xmlns:p14="http://schemas.microsoft.com/office/powerpoint/2010/main" val="239606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54BFC8-DA6B-45CD-8E0B-07ACB6016125}" type="datetimeFigureOut">
              <a:rPr lang="en-AU" smtClean="0"/>
              <a:t>28/10/2011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FAFF6-5A09-4418-9FBB-C21921DE5C74}" type="slidenum">
              <a:rPr lang="en-AU" smtClean="0"/>
              <a:t>‹#›</a:t>
            </a:fld>
            <a:endParaRPr lang="en-AU"/>
          </a:p>
        </p:txBody>
      </p:sp>
    </p:spTree>
    <p:extLst>
      <p:ext uri="{BB962C8B-B14F-4D97-AF65-F5344CB8AC3E}">
        <p14:creationId xmlns:p14="http://schemas.microsoft.com/office/powerpoint/2010/main" val="720176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twitter.com/#!/FionaR_B/lists" TargetMode="External"/><Relationship Id="rId5" Type="http://schemas.openxmlformats.org/officeDocument/2006/relationships/image" Target="../media/image10.png"/><Relationship Id="rId4" Type="http://schemas.openxmlformats.org/officeDocument/2006/relationships/hyperlink" Target="https://docs.google.com/spreadsheet/ccc?key=0AnMMrToTxy_9dGxxZFdyN0dnLTNmZnFjTngtR0lONEE#gid=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ideo" Target="http://www.youtube.com/v/d7VNd8W4A_4?version=3&amp;hl=en_US" TargetMode="Externa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dropbox.com/"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hyperlink" Target="http://frenchnsw.wikispaces.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diigo.com/user/ykombi"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hyperlink" Target="http://education.skype.com/users/13316"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flickr.com/photos/courosa/292242169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Dear_World_Language_teacher_If_you_were_on_Twi.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27784" y="5373216"/>
            <a:ext cx="6516216" cy="1614487"/>
          </a:xfrm>
        </p:spPr>
        <p:txBody>
          <a:bodyPr>
            <a:normAutofit/>
          </a:bodyPr>
          <a:lstStyle/>
          <a:p>
            <a:r>
              <a:rPr lang="en-AU" smtClean="0">
                <a:solidFill>
                  <a:schemeClr val="tx1">
                    <a:lumMod val="75000"/>
                    <a:lumOff val="25000"/>
                  </a:schemeClr>
                </a:solidFill>
                <a:latin typeface="ChunkFive Roman" pitchFamily="50" charset="0"/>
              </a:rPr>
              <a:t>2011 Congrès de la NAFT</a:t>
            </a:r>
          </a:p>
          <a:p>
            <a:r>
              <a:rPr lang="en-AU" smtClean="0">
                <a:solidFill>
                  <a:schemeClr val="tx1">
                    <a:lumMod val="75000"/>
                    <a:lumOff val="25000"/>
                  </a:schemeClr>
                </a:solidFill>
                <a:latin typeface="ChunkFive Roman" pitchFamily="50" charset="0"/>
              </a:rPr>
              <a:t>Fiona Boughey (@FionaR_B)</a:t>
            </a:r>
            <a:endParaRPr lang="en-AU">
              <a:solidFill>
                <a:schemeClr val="tx1">
                  <a:lumMod val="75000"/>
                  <a:lumOff val="25000"/>
                </a:schemeClr>
              </a:solidFill>
              <a:latin typeface="ChunkFive Roman" pitchFamily="50"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378824"/>
          </a:xfrm>
          <a:prstGeom prst="rect">
            <a:avLst/>
          </a:prstGeom>
        </p:spPr>
      </p:pic>
    </p:spTree>
    <p:extLst>
      <p:ext uri="{BB962C8B-B14F-4D97-AF65-F5344CB8AC3E}">
        <p14:creationId xmlns:p14="http://schemas.microsoft.com/office/powerpoint/2010/main" val="3568874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200"/>
            <a:ext cx="9144000" cy="6071616"/>
          </a:xfrm>
          <a:prstGeom prst="rect">
            <a:avLst/>
          </a:prstGeom>
        </p:spPr>
      </p:pic>
      <p:sp>
        <p:nvSpPr>
          <p:cNvPr id="5" name="TextBox 4"/>
          <p:cNvSpPr txBox="1"/>
          <p:nvPr/>
        </p:nvSpPr>
        <p:spPr>
          <a:xfrm>
            <a:off x="0" y="404664"/>
            <a:ext cx="5328592" cy="3416320"/>
          </a:xfrm>
          <a:prstGeom prst="rect">
            <a:avLst/>
          </a:prstGeom>
          <a:noFill/>
        </p:spPr>
        <p:txBody>
          <a:bodyPr wrap="square" rtlCol="0">
            <a:spAutoFit/>
          </a:bodyPr>
          <a:lstStyle/>
          <a:p>
            <a:pPr algn="ctr"/>
            <a:r>
              <a:rPr lang="en-AU" sz="7200" smtClean="0">
                <a:solidFill>
                  <a:schemeClr val="bg1"/>
                </a:solidFill>
                <a:latin typeface="ChunkFive Roman" pitchFamily="50" charset="0"/>
              </a:rPr>
              <a:t>Australian Tweechers PLN</a:t>
            </a:r>
            <a:endParaRPr lang="en-AU" sz="7200">
              <a:solidFill>
                <a:schemeClr val="bg1"/>
              </a:solidFill>
              <a:latin typeface="ChunkFive Roman" pitchFamily="50" charset="0"/>
            </a:endParaRPr>
          </a:p>
        </p:txBody>
      </p:sp>
      <p:pic>
        <p:nvPicPr>
          <p:cNvPr id="2050" name="Picture 2" descr="C:\Users\Fiona\AppData\Local\Microsoft\Windows\Temporary Internet Files\Content.IE5\R614YD46\MC900433961[1].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8902" y="5499119"/>
            <a:ext cx="1358881" cy="135888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weblabcreations.com/blog/wp-content/uploads/2011/07/Twitter-Button.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44208" y="5602495"/>
            <a:ext cx="1152128"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53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071" y="1876111"/>
            <a:ext cx="7717858" cy="3105778"/>
          </a:xfrm>
          <a:prstGeom prst="rect">
            <a:avLst/>
          </a:prstGeom>
        </p:spPr>
      </p:pic>
    </p:spTree>
    <p:extLst>
      <p:ext uri="{BB962C8B-B14F-4D97-AF65-F5344CB8AC3E}">
        <p14:creationId xmlns:p14="http://schemas.microsoft.com/office/powerpoint/2010/main" val="4529195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7VNd8W4A_4?version=3&amp;hl=en_US"/>
          <p:cNvPicPr>
            <a:picLocks noRot="1" noChangeAspect="1"/>
          </p:cNvPicPr>
          <p:nvPr>
            <a:videoFile r:link="rId1"/>
          </p:nvPr>
        </p:nvPicPr>
        <p:blipFill>
          <a:blip r:embed="rId4"/>
          <a:stretch>
            <a:fillRect/>
          </a:stretch>
        </p:blipFill>
        <p:spPr>
          <a:xfrm>
            <a:off x="53752" y="32958"/>
            <a:ext cx="9036496" cy="6777372"/>
          </a:xfrm>
          <a:prstGeom prst="rect">
            <a:avLst/>
          </a:prstGeom>
        </p:spPr>
      </p:pic>
    </p:spTree>
    <p:extLst>
      <p:ext uri="{BB962C8B-B14F-4D97-AF65-F5344CB8AC3E}">
        <p14:creationId xmlns:p14="http://schemas.microsoft.com/office/powerpoint/2010/main" val="98224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0" y="302552"/>
            <a:ext cx="9122220" cy="5858176"/>
          </a:xfrm>
          <a:prstGeom prst="rect">
            <a:avLst/>
          </a:prstGeom>
        </p:spPr>
      </p:pic>
      <p:sp>
        <p:nvSpPr>
          <p:cNvPr id="3" name="TextBox 2"/>
          <p:cNvSpPr txBox="1"/>
          <p:nvPr/>
        </p:nvSpPr>
        <p:spPr>
          <a:xfrm>
            <a:off x="395536" y="4869160"/>
            <a:ext cx="4464496" cy="1323439"/>
          </a:xfrm>
          <a:prstGeom prst="rect">
            <a:avLst/>
          </a:prstGeom>
          <a:noFill/>
        </p:spPr>
        <p:txBody>
          <a:bodyPr wrap="square" rtlCol="0">
            <a:spAutoFit/>
          </a:bodyPr>
          <a:lstStyle/>
          <a:p>
            <a:pPr algn="ctr"/>
            <a:r>
              <a:rPr lang="en-AU" sz="8000" smtClean="0">
                <a:latin typeface="ChunkFive Roman" pitchFamily="50" charset="0"/>
              </a:rPr>
              <a:t>Sharing</a:t>
            </a:r>
            <a:endParaRPr lang="en-AU" sz="8000">
              <a:latin typeface="ChunkFive Roman" pitchFamily="50" charset="0"/>
            </a:endParaRPr>
          </a:p>
        </p:txBody>
      </p:sp>
    </p:spTree>
    <p:extLst>
      <p:ext uri="{BB962C8B-B14F-4D97-AF65-F5344CB8AC3E}">
        <p14:creationId xmlns:p14="http://schemas.microsoft.com/office/powerpoint/2010/main" val="2969132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2" y="1843319"/>
            <a:ext cx="9013183" cy="2346535"/>
          </a:xfrm>
          <a:prstGeom prst="rect">
            <a:avLst/>
          </a:prstGeom>
        </p:spPr>
      </p:pic>
    </p:spTree>
    <p:extLst>
      <p:ext uri="{BB962C8B-B14F-4D97-AF65-F5344CB8AC3E}">
        <p14:creationId xmlns:p14="http://schemas.microsoft.com/office/powerpoint/2010/main" val="2075269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2080" y="0"/>
            <a:ext cx="4559840" cy="6858000"/>
          </a:xfrm>
          <a:prstGeom prst="rect">
            <a:avLst/>
          </a:prstGeom>
        </p:spPr>
      </p:pic>
      <p:pic>
        <p:nvPicPr>
          <p:cNvPr id="2050"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4445" y="5733256"/>
            <a:ext cx="265747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148064" y="1412776"/>
            <a:ext cx="3995936" cy="1446550"/>
          </a:xfrm>
          <a:prstGeom prst="rect">
            <a:avLst/>
          </a:prstGeom>
          <a:noFill/>
        </p:spPr>
        <p:txBody>
          <a:bodyPr wrap="square" rtlCol="0">
            <a:spAutoFit/>
          </a:bodyPr>
          <a:lstStyle/>
          <a:p>
            <a:r>
              <a:rPr lang="en-AU" sz="8800" smtClean="0">
                <a:solidFill>
                  <a:schemeClr val="bg1"/>
                </a:solidFill>
                <a:latin typeface="Nevis" pitchFamily="2" charset="0"/>
              </a:rPr>
              <a:t>WIKIS</a:t>
            </a:r>
            <a:endParaRPr lang="en-AU" sz="8800">
              <a:solidFill>
                <a:schemeClr val="bg1"/>
              </a:solidFill>
              <a:latin typeface="Nevis" pitchFamily="2" charset="0"/>
            </a:endParaRPr>
          </a:p>
        </p:txBody>
      </p:sp>
      <p:sp>
        <p:nvSpPr>
          <p:cNvPr id="6" name="TextBox 5"/>
          <p:cNvSpPr txBox="1"/>
          <p:nvPr/>
        </p:nvSpPr>
        <p:spPr>
          <a:xfrm>
            <a:off x="2278894" y="6557555"/>
            <a:ext cx="2016224" cy="276999"/>
          </a:xfrm>
          <a:prstGeom prst="rect">
            <a:avLst/>
          </a:prstGeom>
          <a:noFill/>
        </p:spPr>
        <p:txBody>
          <a:bodyPr wrap="square" rtlCol="0">
            <a:spAutoFit/>
          </a:bodyPr>
          <a:lstStyle/>
          <a:p>
            <a:r>
              <a:rPr lang="en-AU" sz="1200" smtClean="0">
                <a:solidFill>
                  <a:schemeClr val="bg1"/>
                </a:solidFill>
              </a:rPr>
              <a:t>Image credit: cygnus921</a:t>
            </a:r>
            <a:endParaRPr lang="en-AU" sz="1200">
              <a:solidFill>
                <a:schemeClr val="bg1"/>
              </a:solidFill>
            </a:endParaRPr>
          </a:p>
        </p:txBody>
      </p:sp>
    </p:spTree>
    <p:extLst>
      <p:ext uri="{BB962C8B-B14F-4D97-AF65-F5344CB8AC3E}">
        <p14:creationId xmlns:p14="http://schemas.microsoft.com/office/powerpoint/2010/main" val="2327426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extBox 1"/>
          <p:cNvSpPr txBox="1"/>
          <p:nvPr/>
        </p:nvSpPr>
        <p:spPr>
          <a:xfrm>
            <a:off x="467544" y="1543869"/>
            <a:ext cx="8208912" cy="3770263"/>
          </a:xfrm>
          <a:prstGeom prst="rect">
            <a:avLst/>
          </a:prstGeom>
          <a:noFill/>
        </p:spPr>
        <p:txBody>
          <a:bodyPr wrap="square" rtlCol="0">
            <a:spAutoFit/>
          </a:bodyPr>
          <a:lstStyle/>
          <a:p>
            <a:pPr algn="ctr"/>
            <a:r>
              <a:rPr lang="en-AU" sz="23900" smtClean="0">
                <a:latin typeface="ChunkFive Roman" pitchFamily="50" charset="0"/>
              </a:rPr>
              <a:t>Diigo</a:t>
            </a:r>
            <a:endParaRPr lang="en-AU" sz="23900">
              <a:latin typeface="ChunkFive Roman" pitchFamily="50" charset="0"/>
            </a:endParaRPr>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0221" y="5661248"/>
            <a:ext cx="2716442" cy="876886"/>
          </a:xfrm>
          <a:prstGeom prst="rect">
            <a:avLst/>
          </a:prstGeom>
        </p:spPr>
      </p:pic>
    </p:spTree>
    <p:extLst>
      <p:ext uri="{BB962C8B-B14F-4D97-AF65-F5344CB8AC3E}">
        <p14:creationId xmlns:p14="http://schemas.microsoft.com/office/powerpoint/2010/main" val="348160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Fiona\AppData\Local\Microsoft\Windows\Temporary Internet Files\Content.IE5\RAKX3PT6\MP9004389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50" y="389046"/>
            <a:ext cx="9162849" cy="61347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0" y="2081212"/>
            <a:ext cx="6096000" cy="2695575"/>
          </a:xfrm>
          <a:prstGeom prst="rect">
            <a:avLst/>
          </a:prstGeom>
        </p:spPr>
      </p:pic>
    </p:spTree>
    <p:extLst>
      <p:ext uri="{BB962C8B-B14F-4D97-AF65-F5344CB8AC3E}">
        <p14:creationId xmlns:p14="http://schemas.microsoft.com/office/powerpoint/2010/main" val="10205484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1971885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32656"/>
            <a:ext cx="4602497" cy="286232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AU" sz="6000" smtClean="0">
                <a:latin typeface="ChunkFive Roman" pitchFamily="50" charset="0"/>
              </a:rPr>
              <a:t>What can you do </a:t>
            </a:r>
            <a:r>
              <a:rPr lang="en-AU" sz="6000" smtClean="0">
                <a:latin typeface="ChunkFive Roman" pitchFamily="50" charset="0"/>
              </a:rPr>
              <a:t>now</a:t>
            </a:r>
            <a:r>
              <a:rPr lang="en-AU" sz="6000" smtClean="0">
                <a:latin typeface="ChunkFive Roman" pitchFamily="50" charset="0"/>
              </a:rPr>
              <a:t>?</a:t>
            </a:r>
            <a:endParaRPr lang="en-AU" sz="6000">
              <a:latin typeface="ChunkFive Roman" pitchFamily="50" charset="0"/>
            </a:endParaRPr>
          </a:p>
        </p:txBody>
      </p:sp>
      <p:sp>
        <p:nvSpPr>
          <p:cNvPr id="3" name="TextBox 2"/>
          <p:cNvSpPr txBox="1"/>
          <p:nvPr/>
        </p:nvSpPr>
        <p:spPr>
          <a:xfrm>
            <a:off x="2843808" y="4221088"/>
            <a:ext cx="6252819"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AU" sz="6000" smtClean="0">
                <a:latin typeface="ChunkFive Roman" pitchFamily="50" charset="0"/>
              </a:rPr>
              <a:t>Opportunities?</a:t>
            </a:r>
            <a:endParaRPr lang="en-AU" sz="6000">
              <a:latin typeface="ChunkFive Roman" pitchFamily="50" charset="0"/>
            </a:endParaRPr>
          </a:p>
        </p:txBody>
      </p:sp>
      <p:sp>
        <p:nvSpPr>
          <p:cNvPr id="4" name="TextBox 3"/>
          <p:cNvSpPr txBox="1"/>
          <p:nvPr/>
        </p:nvSpPr>
        <p:spPr>
          <a:xfrm>
            <a:off x="5364088" y="1255985"/>
            <a:ext cx="3600400" cy="1015663"/>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AU" sz="6000" smtClean="0">
                <a:latin typeface="ChunkFive Roman" pitchFamily="50" charset="0"/>
              </a:rPr>
              <a:t>Issues?</a:t>
            </a:r>
            <a:endParaRPr lang="en-AU" sz="6000">
              <a:latin typeface="ChunkFive Roman" pitchFamily="50" charset="0"/>
            </a:endParaRPr>
          </a:p>
        </p:txBody>
      </p:sp>
    </p:spTree>
    <p:extLst>
      <p:ext uri="{BB962C8B-B14F-4D97-AF65-F5344CB8AC3E}">
        <p14:creationId xmlns:p14="http://schemas.microsoft.com/office/powerpoint/2010/main" val="240262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9999"/>
        </a:solidFill>
        <a:effectLst/>
      </p:bgPr>
    </p:bg>
    <p:spTree>
      <p:nvGrpSpPr>
        <p:cNvPr id="1" name=""/>
        <p:cNvGrpSpPr/>
        <p:nvPr/>
      </p:nvGrpSpPr>
      <p:grpSpPr>
        <a:xfrm>
          <a:off x="0" y="0"/>
          <a:ext cx="0" cy="0"/>
          <a:chOff x="0" y="0"/>
          <a:chExt cx="0" cy="0"/>
        </a:xfrm>
      </p:grpSpPr>
      <p:sp>
        <p:nvSpPr>
          <p:cNvPr id="4" name="TextBox 3"/>
          <p:cNvSpPr txBox="1"/>
          <p:nvPr/>
        </p:nvSpPr>
        <p:spPr>
          <a:xfrm>
            <a:off x="143508" y="1268760"/>
            <a:ext cx="8856984" cy="4339650"/>
          </a:xfrm>
          <a:prstGeom prst="rect">
            <a:avLst/>
          </a:prstGeom>
          <a:noFill/>
        </p:spPr>
        <p:txBody>
          <a:bodyPr wrap="square" rtlCol="0">
            <a:spAutoFit/>
          </a:bodyPr>
          <a:lstStyle/>
          <a:p>
            <a:pPr algn="ctr"/>
            <a:r>
              <a:rPr lang="en-AU" sz="13800" smtClean="0">
                <a:solidFill>
                  <a:schemeClr val="bg1"/>
                </a:solidFill>
                <a:latin typeface="ChunkFive Roman" pitchFamily="50" charset="0"/>
              </a:rPr>
              <a:t>WHO ARE WE?</a:t>
            </a:r>
            <a:endParaRPr lang="en-AU" sz="13800">
              <a:solidFill>
                <a:schemeClr val="bg1"/>
              </a:solidFill>
              <a:latin typeface="ChunkFive Roman" pitchFamily="50" charset="0"/>
            </a:endParaRPr>
          </a:p>
        </p:txBody>
      </p:sp>
    </p:spTree>
    <p:extLst>
      <p:ext uri="{BB962C8B-B14F-4D97-AF65-F5344CB8AC3E}">
        <p14:creationId xmlns:p14="http://schemas.microsoft.com/office/powerpoint/2010/main" val="92225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756" y="332656"/>
            <a:ext cx="8964488" cy="1107996"/>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AU" sz="6600" smtClean="0">
                <a:latin typeface="Nevis" pitchFamily="2" charset="0"/>
              </a:rPr>
              <a:t>Contact</a:t>
            </a:r>
            <a:endParaRPr lang="en-AU" sz="6600">
              <a:latin typeface="Nevis" pitchFamily="2" charset="0"/>
            </a:endParaRPr>
          </a:p>
        </p:txBody>
      </p:sp>
      <p:sp>
        <p:nvSpPr>
          <p:cNvPr id="3" name="TextBox 2"/>
          <p:cNvSpPr txBox="1"/>
          <p:nvPr/>
        </p:nvSpPr>
        <p:spPr>
          <a:xfrm>
            <a:off x="0" y="1700808"/>
            <a:ext cx="7813893"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AU" sz="3200" smtClean="0">
                <a:latin typeface="Nevis" pitchFamily="2" charset="0"/>
              </a:rPr>
              <a:t>Blog:</a:t>
            </a:r>
          </a:p>
          <a:p>
            <a:pPr algn="ctr"/>
            <a:r>
              <a:rPr lang="en-AU" sz="3200" smtClean="0">
                <a:solidFill>
                  <a:schemeClr val="bg2">
                    <a:lumMod val="25000"/>
                  </a:schemeClr>
                </a:solidFill>
                <a:latin typeface="Nevis" pitchFamily="2" charset="0"/>
              </a:rPr>
              <a:t>frenchclassroom.wordpress.com</a:t>
            </a:r>
            <a:endParaRPr lang="en-AU" sz="3200">
              <a:solidFill>
                <a:schemeClr val="bg2">
                  <a:lumMod val="25000"/>
                </a:schemeClr>
              </a:solidFill>
              <a:latin typeface="Nevis" pitchFamily="2" charset="0"/>
            </a:endParaRPr>
          </a:p>
        </p:txBody>
      </p:sp>
      <p:sp>
        <p:nvSpPr>
          <p:cNvPr id="4" name="TextBox 3"/>
          <p:cNvSpPr txBox="1"/>
          <p:nvPr/>
        </p:nvSpPr>
        <p:spPr>
          <a:xfrm>
            <a:off x="0" y="5013176"/>
            <a:ext cx="4752528"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AU" sz="3200" smtClean="0">
                <a:latin typeface="Nevis" pitchFamily="2" charset="0"/>
              </a:rPr>
              <a:t>Presentation:</a:t>
            </a:r>
          </a:p>
          <a:p>
            <a:pPr algn="ctr"/>
            <a:r>
              <a:rPr lang="en-AU" sz="3200" smtClean="0">
                <a:solidFill>
                  <a:schemeClr val="bg2">
                    <a:lumMod val="25000"/>
                  </a:schemeClr>
                </a:solidFill>
                <a:latin typeface="Nevis" pitchFamily="2" charset="0"/>
              </a:rPr>
              <a:t>slideshare.net/ykombi</a:t>
            </a:r>
            <a:endParaRPr lang="en-AU" sz="3200">
              <a:solidFill>
                <a:schemeClr val="bg2">
                  <a:lumMod val="25000"/>
                </a:schemeClr>
              </a:solidFill>
              <a:latin typeface="Nevis" pitchFamily="2" charset="0"/>
            </a:endParaRPr>
          </a:p>
        </p:txBody>
      </p:sp>
      <p:sp>
        <p:nvSpPr>
          <p:cNvPr id="5" name="TextBox 4"/>
          <p:cNvSpPr txBox="1"/>
          <p:nvPr/>
        </p:nvSpPr>
        <p:spPr>
          <a:xfrm>
            <a:off x="1223120" y="3429000"/>
            <a:ext cx="7920880"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AU" sz="3200" smtClean="0">
                <a:latin typeface="Nevis" pitchFamily="2" charset="0"/>
              </a:rPr>
              <a:t>Email:</a:t>
            </a:r>
          </a:p>
          <a:p>
            <a:pPr algn="ctr"/>
            <a:r>
              <a:rPr lang="en-AU" sz="3200" smtClean="0">
                <a:solidFill>
                  <a:schemeClr val="bg2">
                    <a:lumMod val="25000"/>
                  </a:schemeClr>
                </a:solidFill>
                <a:latin typeface="Nevis" pitchFamily="2" charset="0"/>
              </a:rPr>
              <a:t>fiona.boughey@stpauls.nsw.edu.au</a:t>
            </a:r>
            <a:endParaRPr lang="en-AU" sz="3200">
              <a:solidFill>
                <a:schemeClr val="bg2">
                  <a:lumMod val="25000"/>
                </a:schemeClr>
              </a:solidFill>
              <a:latin typeface="Nevis" pitchFamily="2" charset="0"/>
            </a:endParaRPr>
          </a:p>
        </p:txBody>
      </p:sp>
      <p:sp>
        <p:nvSpPr>
          <p:cNvPr id="6" name="TextBox 5"/>
          <p:cNvSpPr txBox="1"/>
          <p:nvPr/>
        </p:nvSpPr>
        <p:spPr>
          <a:xfrm>
            <a:off x="5507596" y="5517045"/>
            <a:ext cx="3636404" cy="1077218"/>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latin typeface="Nevis" pitchFamily="2" charset="0"/>
              </a:rPr>
              <a:t>Twitter:</a:t>
            </a:r>
          </a:p>
          <a:p>
            <a:pPr algn="ctr"/>
            <a:r>
              <a:rPr lang="en-AU" sz="3200" smtClean="0">
                <a:solidFill>
                  <a:schemeClr val="bg2">
                    <a:lumMod val="25000"/>
                  </a:schemeClr>
                </a:solidFill>
                <a:latin typeface="Nevis" pitchFamily="2" charset="0"/>
              </a:rPr>
              <a:t>@FionaR_B</a:t>
            </a:r>
            <a:endParaRPr lang="en-AU" sz="3200">
              <a:solidFill>
                <a:schemeClr val="bg2">
                  <a:lumMod val="25000"/>
                </a:schemeClr>
              </a:solidFill>
              <a:latin typeface="Nevis" pitchFamily="2" charset="0"/>
            </a:endParaRPr>
          </a:p>
        </p:txBody>
      </p:sp>
    </p:spTree>
    <p:extLst>
      <p:ext uri="{BB962C8B-B14F-4D97-AF65-F5344CB8AC3E}">
        <p14:creationId xmlns:p14="http://schemas.microsoft.com/office/powerpoint/2010/main" val="2265508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4" name="TextBox 3"/>
          <p:cNvSpPr txBox="1"/>
          <p:nvPr/>
        </p:nvSpPr>
        <p:spPr>
          <a:xfrm>
            <a:off x="143508" y="1851645"/>
            <a:ext cx="8856984" cy="3154710"/>
          </a:xfrm>
          <a:prstGeom prst="rect">
            <a:avLst/>
          </a:prstGeom>
          <a:noFill/>
        </p:spPr>
        <p:txBody>
          <a:bodyPr wrap="square" rtlCol="0">
            <a:spAutoFit/>
          </a:bodyPr>
          <a:lstStyle/>
          <a:p>
            <a:pPr algn="ctr"/>
            <a:r>
              <a:rPr lang="en-AU" sz="19900" smtClean="0">
                <a:latin typeface="Nevis" pitchFamily="2" charset="0"/>
              </a:rPr>
              <a:t>WHY?</a:t>
            </a:r>
            <a:endParaRPr lang="en-AU" sz="19900">
              <a:latin typeface="Nevis" pitchFamily="2" charset="0"/>
            </a:endParaRPr>
          </a:p>
        </p:txBody>
      </p:sp>
    </p:spTree>
    <p:extLst>
      <p:ext uri="{BB962C8B-B14F-4D97-AF65-F5344CB8AC3E}">
        <p14:creationId xmlns:p14="http://schemas.microsoft.com/office/powerpoint/2010/main" val="3559928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9314"/>
            <a:ext cx="9144000" cy="6059372"/>
          </a:xfrm>
          <a:prstGeom prst="rect">
            <a:avLst/>
          </a:prstGeom>
        </p:spPr>
      </p:pic>
      <p:graphicFrame>
        <p:nvGraphicFramePr>
          <p:cNvPr id="4" name="Diagram 3"/>
          <p:cNvGraphicFramePr/>
          <p:nvPr>
            <p:extLst>
              <p:ext uri="{D42A27DB-BD31-4B8C-83A1-F6EECF244321}">
                <p14:modId xmlns:p14="http://schemas.microsoft.com/office/powerpoint/2010/main" val="3271250214"/>
              </p:ext>
            </p:extLst>
          </p:nvPr>
        </p:nvGraphicFramePr>
        <p:xfrm>
          <a:off x="0" y="399314"/>
          <a:ext cx="9144000" cy="60593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47701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827" y="1"/>
            <a:ext cx="8088621" cy="6837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3528" y="4149080"/>
            <a:ext cx="158417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AU" smtClean="0"/>
              <a:t>Deniliquin</a:t>
            </a:r>
            <a:endParaRPr lang="en-AU"/>
          </a:p>
        </p:txBody>
      </p:sp>
      <p:cxnSp>
        <p:nvCxnSpPr>
          <p:cNvPr id="5" name="Straight Arrow Connector 4"/>
          <p:cNvCxnSpPr/>
          <p:nvPr/>
        </p:nvCxnSpPr>
        <p:spPr>
          <a:xfrm>
            <a:off x="1763688" y="4518412"/>
            <a:ext cx="1224136" cy="35074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Oval 6"/>
          <p:cNvSpPr/>
          <p:nvPr/>
        </p:nvSpPr>
        <p:spPr>
          <a:xfrm>
            <a:off x="6516216" y="3428990"/>
            <a:ext cx="1296144" cy="44207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65645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8620"/>
            <a:ext cx="9144000" cy="6080760"/>
          </a:xfrm>
          <a:prstGeom prst="rect">
            <a:avLst/>
          </a:prstGeom>
        </p:spPr>
      </p:pic>
      <p:sp>
        <p:nvSpPr>
          <p:cNvPr id="4" name="TextBox 3"/>
          <p:cNvSpPr txBox="1"/>
          <p:nvPr/>
        </p:nvSpPr>
        <p:spPr>
          <a:xfrm>
            <a:off x="1547664" y="2992889"/>
            <a:ext cx="6192688" cy="5847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AU" sz="3200" smtClean="0"/>
              <a:t>How do you find teaching ideas?</a:t>
            </a:r>
            <a:endParaRPr lang="en-AU" sz="3200"/>
          </a:p>
        </p:txBody>
      </p:sp>
      <p:sp>
        <p:nvSpPr>
          <p:cNvPr id="10" name="TextBox 9"/>
          <p:cNvSpPr txBox="1"/>
          <p:nvPr/>
        </p:nvSpPr>
        <p:spPr>
          <a:xfrm>
            <a:off x="5759624" y="3810183"/>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The textbook</a:t>
            </a:r>
            <a:endParaRPr lang="en-AU" sz="3200"/>
          </a:p>
        </p:txBody>
      </p:sp>
      <p:sp>
        <p:nvSpPr>
          <p:cNvPr id="11" name="TextBox 10"/>
          <p:cNvSpPr txBox="1"/>
          <p:nvPr/>
        </p:nvSpPr>
        <p:spPr>
          <a:xfrm>
            <a:off x="3696870" y="5148500"/>
            <a:ext cx="5400600"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Other members of staff</a:t>
            </a:r>
            <a:endParaRPr lang="en-AU" sz="3200"/>
          </a:p>
        </p:txBody>
      </p:sp>
      <p:sp>
        <p:nvSpPr>
          <p:cNvPr id="12" name="TextBox 11"/>
          <p:cNvSpPr txBox="1"/>
          <p:nvPr/>
        </p:nvSpPr>
        <p:spPr>
          <a:xfrm>
            <a:off x="6004810" y="548680"/>
            <a:ext cx="2448272"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Myself</a:t>
            </a:r>
            <a:endParaRPr lang="en-AU" sz="3200"/>
          </a:p>
        </p:txBody>
      </p:sp>
      <p:sp>
        <p:nvSpPr>
          <p:cNvPr id="13" name="TextBox 12"/>
          <p:cNvSpPr txBox="1"/>
          <p:nvPr/>
        </p:nvSpPr>
        <p:spPr>
          <a:xfrm>
            <a:off x="3138845" y="2401310"/>
            <a:ext cx="5976664"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AU" sz="3200" smtClean="0"/>
              <a:t>Where do you find resources?</a:t>
            </a:r>
            <a:endParaRPr lang="en-AU" sz="3200"/>
          </a:p>
        </p:txBody>
      </p:sp>
      <p:sp>
        <p:nvSpPr>
          <p:cNvPr id="14" name="TextBox 13"/>
          <p:cNvSpPr txBox="1"/>
          <p:nvPr/>
        </p:nvSpPr>
        <p:spPr>
          <a:xfrm>
            <a:off x="-35514" y="841067"/>
            <a:ext cx="4176464"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A folder on my desk</a:t>
            </a:r>
            <a:endParaRPr lang="en-AU" sz="3200"/>
          </a:p>
        </p:txBody>
      </p:sp>
      <p:sp>
        <p:nvSpPr>
          <p:cNvPr id="15" name="TextBox 14"/>
          <p:cNvSpPr txBox="1"/>
          <p:nvPr/>
        </p:nvSpPr>
        <p:spPr>
          <a:xfrm>
            <a:off x="1171491" y="1628800"/>
            <a:ext cx="1872208"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Online</a:t>
            </a:r>
            <a:endParaRPr lang="en-AU" sz="3200"/>
          </a:p>
        </p:txBody>
      </p:sp>
      <p:sp>
        <p:nvSpPr>
          <p:cNvPr id="16" name="TextBox 15"/>
          <p:cNvSpPr txBox="1"/>
          <p:nvPr/>
        </p:nvSpPr>
        <p:spPr>
          <a:xfrm>
            <a:off x="-16641" y="5884605"/>
            <a:ext cx="4248472"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NAFT Conferences!</a:t>
            </a:r>
            <a:endParaRPr lang="en-AU" sz="3200"/>
          </a:p>
        </p:txBody>
      </p:sp>
      <p:sp>
        <p:nvSpPr>
          <p:cNvPr id="19" name="TextBox 18"/>
          <p:cNvSpPr txBox="1"/>
          <p:nvPr/>
        </p:nvSpPr>
        <p:spPr>
          <a:xfrm>
            <a:off x="451411" y="4394958"/>
            <a:ext cx="51845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France – authentic materials</a:t>
            </a:r>
            <a:endParaRPr lang="en-AU" sz="3200"/>
          </a:p>
        </p:txBody>
      </p:sp>
      <p:sp>
        <p:nvSpPr>
          <p:cNvPr id="17" name="TextBox 16"/>
          <p:cNvSpPr txBox="1"/>
          <p:nvPr/>
        </p:nvSpPr>
        <p:spPr>
          <a:xfrm>
            <a:off x="4746340" y="1427532"/>
            <a:ext cx="4176464"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3200" smtClean="0"/>
              <a:t>School-based PD</a:t>
            </a:r>
            <a:endParaRPr lang="en-AU" sz="3200"/>
          </a:p>
        </p:txBody>
      </p:sp>
    </p:spTree>
    <p:extLst>
      <p:ext uri="{BB962C8B-B14F-4D97-AF65-F5344CB8AC3E}">
        <p14:creationId xmlns:p14="http://schemas.microsoft.com/office/powerpoint/2010/main" val="260797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animBg="1"/>
      <p:bldP spid="16" grpId="0" animBg="1"/>
      <p:bldP spid="19"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3803" t="4240" r="12027" b="2765"/>
          <a:stretch/>
        </p:blipFill>
        <p:spPr>
          <a:xfrm>
            <a:off x="1331640" y="774576"/>
            <a:ext cx="6480720" cy="6092653"/>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0" y="-10254"/>
            <a:ext cx="9144000"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AU" sz="4000" smtClean="0">
                <a:latin typeface="Segoe Print" pitchFamily="2" charset="0"/>
              </a:rPr>
              <a:t>Your Personal Sharing Network</a:t>
            </a:r>
            <a:endParaRPr lang="en-AU" sz="4000">
              <a:latin typeface="Segoe Print" pitchFamily="2" charset="0"/>
            </a:endParaRPr>
          </a:p>
        </p:txBody>
      </p:sp>
      <p:sp>
        <p:nvSpPr>
          <p:cNvPr id="3" name="Rectangle 2"/>
          <p:cNvSpPr/>
          <p:nvPr/>
        </p:nvSpPr>
        <p:spPr>
          <a:xfrm>
            <a:off x="0" y="6581001"/>
            <a:ext cx="3851920" cy="276999"/>
          </a:xfrm>
          <a:prstGeom prst="rect">
            <a:avLst/>
          </a:prstGeom>
        </p:spPr>
        <p:txBody>
          <a:bodyPr wrap="square">
            <a:spAutoFit/>
          </a:bodyPr>
          <a:lstStyle/>
          <a:p>
            <a:r>
              <a:rPr lang="en-AU" sz="1200">
                <a:hlinkClick r:id="rId4"/>
              </a:rPr>
              <a:t>http://www.flickr.com/photos/courosa/2922421696/</a:t>
            </a:r>
            <a:endParaRPr lang="en-AU" sz="1200"/>
          </a:p>
        </p:txBody>
      </p:sp>
    </p:spTree>
    <p:extLst>
      <p:ext uri="{BB962C8B-B14F-4D97-AF65-F5344CB8AC3E}">
        <p14:creationId xmlns:p14="http://schemas.microsoft.com/office/powerpoint/2010/main" val="398015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
        <p:nvSpPr>
          <p:cNvPr id="2" name="TextBox 1"/>
          <p:cNvSpPr txBox="1"/>
          <p:nvPr/>
        </p:nvSpPr>
        <p:spPr>
          <a:xfrm>
            <a:off x="-6743" y="448380"/>
            <a:ext cx="5760640" cy="3785652"/>
          </a:xfrm>
          <a:prstGeom prst="rect">
            <a:avLst/>
          </a:prstGeom>
          <a:noFill/>
        </p:spPr>
        <p:txBody>
          <a:bodyPr wrap="square" rtlCol="0">
            <a:spAutoFit/>
          </a:bodyPr>
          <a:lstStyle/>
          <a:p>
            <a:pPr algn="ctr"/>
            <a:r>
              <a:rPr lang="en-AU" sz="8000" smtClean="0">
                <a:solidFill>
                  <a:schemeClr val="bg1"/>
                </a:solidFill>
                <a:latin typeface="Nevis" pitchFamily="2" charset="0"/>
              </a:rPr>
              <a:t>Making  the Connection</a:t>
            </a:r>
            <a:endParaRPr lang="en-AU" sz="8000">
              <a:solidFill>
                <a:schemeClr val="bg1"/>
              </a:solidFill>
              <a:latin typeface="Nevis" pitchFamily="2" charset="0"/>
            </a:endParaRPr>
          </a:p>
        </p:txBody>
      </p:sp>
      <p:sp>
        <p:nvSpPr>
          <p:cNvPr id="4" name="TextBox 3"/>
          <p:cNvSpPr txBox="1"/>
          <p:nvPr/>
        </p:nvSpPr>
        <p:spPr>
          <a:xfrm>
            <a:off x="6156176" y="6477000"/>
            <a:ext cx="2736304" cy="276999"/>
          </a:xfrm>
          <a:prstGeom prst="rect">
            <a:avLst/>
          </a:prstGeom>
          <a:noFill/>
        </p:spPr>
        <p:txBody>
          <a:bodyPr wrap="square" rtlCol="0">
            <a:spAutoFit/>
          </a:bodyPr>
          <a:lstStyle/>
          <a:p>
            <a:r>
              <a:rPr lang="en-AU" sz="1200" smtClean="0"/>
              <a:t>Image credit: Alles-schlumpf</a:t>
            </a:r>
            <a:endParaRPr lang="en-AU" sz="1200"/>
          </a:p>
        </p:txBody>
      </p:sp>
    </p:spTree>
    <p:extLst>
      <p:ext uri="{BB962C8B-B14F-4D97-AF65-F5344CB8AC3E}">
        <p14:creationId xmlns:p14="http://schemas.microsoft.com/office/powerpoint/2010/main" val="2927614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832" t="5975" r="3943" b="5839"/>
          <a:stretch/>
        </p:blipFill>
        <p:spPr>
          <a:xfrm>
            <a:off x="-33581" y="781218"/>
            <a:ext cx="9179055" cy="6061639"/>
          </a:xfrm>
          <a:prstGeom prst="rect">
            <a:avLst/>
          </a:prstGeom>
        </p:spPr>
      </p:pic>
      <p:sp>
        <p:nvSpPr>
          <p:cNvPr id="4" name="TextBox 3"/>
          <p:cNvSpPr txBox="1"/>
          <p:nvPr/>
        </p:nvSpPr>
        <p:spPr>
          <a:xfrm>
            <a:off x="0" y="457216"/>
            <a:ext cx="2020948" cy="276999"/>
          </a:xfrm>
          <a:prstGeom prst="rect">
            <a:avLst/>
          </a:prstGeom>
          <a:noFill/>
        </p:spPr>
        <p:txBody>
          <a:bodyPr wrap="square" rtlCol="0">
            <a:spAutoFit/>
          </a:bodyPr>
          <a:lstStyle/>
          <a:p>
            <a:r>
              <a:rPr lang="en-AU" sz="1200" smtClean="0"/>
              <a:t>Image credit: Yug_and_her</a:t>
            </a:r>
            <a:endParaRPr lang="en-AU" sz="1200"/>
          </a:p>
        </p:txBody>
      </p:sp>
      <p:pic>
        <p:nvPicPr>
          <p:cNvPr id="5" name="Picture 4">
            <a:hlinkClick r:id="rId4" action="ppaction://hlinkpres?slideindex=1&amp;slidetitle="/>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6940" y="0"/>
            <a:ext cx="5848534" cy="10527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24724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691</TotalTime>
  <Words>733</Words>
  <Application>Microsoft Office PowerPoint</Application>
  <PresentationFormat>On-screen Show (4:3)</PresentationFormat>
  <Paragraphs>102</Paragraphs>
  <Slides>20</Slides>
  <Notes>19</Notes>
  <HiddenSlides>0</HiddenSlides>
  <MMClips>1</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Partager – pouquoi et comment?</dc:title>
  <dc:creator>Fiona</dc:creator>
  <cp:lastModifiedBy>Fiona</cp:lastModifiedBy>
  <cp:revision>48</cp:revision>
  <dcterms:created xsi:type="dcterms:W3CDTF">2011-10-16T07:32:36Z</dcterms:created>
  <dcterms:modified xsi:type="dcterms:W3CDTF">2011-10-28T10:16:43Z</dcterms:modified>
</cp:coreProperties>
</file>